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1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do Título</a:t>
            </a:r>
          </a:p>
        </p:txBody>
      </p:sp>
      <p:sp>
        <p:nvSpPr>
          <p:cNvPr id="30" name="Nível de Corpo Um…"/>
          <p:cNvSpPr txBox="1"/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9" name="Nível de Corpo Um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8" name="Nível de Corpo Um…"/>
          <p:cNvSpPr txBox="1"/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do Título</a:t>
            </a:r>
          </a:p>
        </p:txBody>
      </p:sp>
      <p:sp>
        <p:nvSpPr>
          <p:cNvPr id="73" name="Nível de Corpo Um…"/>
          <p:cNvSpPr txBox="1"/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/>
          <p:nvPr>
            <p:ph type="body" sz="quarter" idx="21"/>
          </p:nvPr>
        </p:nvSpPr>
        <p:spPr>
          <a:xfrm>
            <a:off x="839786" y="2057400"/>
            <a:ext cx="3932242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do Título</a:t>
            </a:r>
          </a:p>
        </p:txBody>
      </p:sp>
      <p:sp>
        <p:nvSpPr>
          <p:cNvPr id="83" name="Espaço Reservado para Imagem 2"/>
          <p:cNvSpPr/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Nível de Corpo Um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1"/>
          <p:cNvSpPr txBox="1"/>
          <p:nvPr>
            <p:ph type="ctrTitle"/>
          </p:nvPr>
        </p:nvSpPr>
        <p:spPr>
          <a:xfrm>
            <a:off x="1768698" y="1615566"/>
            <a:ext cx="9144001" cy="1748322"/>
          </a:xfrm>
          <a:prstGeom prst="rect">
            <a:avLst/>
          </a:prstGeom>
        </p:spPr>
        <p:txBody>
          <a:bodyPr/>
          <a:lstStyle/>
          <a:p>
            <a:pPr defTabSz="868680">
              <a:defRPr sz="5700">
                <a:solidFill>
                  <a:srgbClr val="0070C0"/>
                </a:solidFill>
              </a:defRPr>
            </a:pPr>
            <a:r>
              <a:t>Bate Papo sobre </a:t>
            </a:r>
            <a:br/>
            <a:r>
              <a:t>Saúde Sexual</a:t>
            </a:r>
          </a:p>
        </p:txBody>
      </p:sp>
      <p:sp>
        <p:nvSpPr>
          <p:cNvPr id="95" name="Subtítulo 2"/>
          <p:cNvSpPr txBox="1"/>
          <p:nvPr>
            <p:ph type="subTitle" sz="quarter" idx="1"/>
          </p:nvPr>
        </p:nvSpPr>
        <p:spPr>
          <a:xfrm>
            <a:off x="1356575" y="3287883"/>
            <a:ext cx="9144001" cy="114525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70C0"/>
                </a:solidFill>
              </a:defRPr>
            </a:pPr>
            <a:r>
              <a:t>Dra Rita Chapon</a:t>
            </a:r>
          </a:p>
          <a:p>
            <a:pPr>
              <a:defRPr i="1">
                <a:solidFill>
                  <a:srgbClr val="0070C0"/>
                </a:solidFill>
              </a:defRPr>
            </a:pPr>
            <a:r>
              <a:t>Médica Ginecologista do Centro de Reprodução Humana Insemine</a:t>
            </a:r>
          </a:p>
        </p:txBody>
      </p:sp>
      <p:pic>
        <p:nvPicPr>
          <p:cNvPr id="96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36121" y="264738"/>
            <a:ext cx="2063756" cy="909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5265" y="4433134"/>
            <a:ext cx="7046619" cy="2444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Galeria de Imagens" descr="Galeria de Imagens"/>
          <p:cNvPicPr>
            <a:picLocks noChangeAspect="1"/>
          </p:cNvPicPr>
          <p:nvPr/>
        </p:nvPicPr>
        <p:blipFill>
          <a:blip r:embed="rId4">
            <a:extLst/>
          </a:blip>
          <a:srcRect l="1578" t="0" r="1578" b="0"/>
          <a:stretch>
            <a:fillRect/>
          </a:stretch>
        </p:blipFill>
        <p:spPr>
          <a:xfrm>
            <a:off x="4827463" y="196614"/>
            <a:ext cx="2794003" cy="1322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Galeria de Imagens" descr="Galeria de Imagens"/>
          <p:cNvPicPr>
            <a:picLocks noChangeAspect="1"/>
          </p:cNvPicPr>
          <p:nvPr/>
        </p:nvPicPr>
        <p:blipFill>
          <a:blip r:embed="rId5">
            <a:extLst/>
          </a:blip>
          <a:srcRect l="0" t="20371" r="0" b="20371"/>
          <a:stretch>
            <a:fillRect/>
          </a:stretch>
        </p:blipFill>
        <p:spPr>
          <a:xfrm>
            <a:off x="200973" y="116945"/>
            <a:ext cx="2794001" cy="1655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tângulo de cantos arredondados 7"/>
          <p:cNvSpPr/>
          <p:nvPr/>
        </p:nvSpPr>
        <p:spPr>
          <a:xfrm>
            <a:off x="6398654" y="2902260"/>
            <a:ext cx="4986271" cy="54091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Retângulo de cantos arredondados 6"/>
          <p:cNvSpPr/>
          <p:nvPr/>
        </p:nvSpPr>
        <p:spPr>
          <a:xfrm>
            <a:off x="748047" y="2846228"/>
            <a:ext cx="5060325" cy="54091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Retângulo de cantos arredondados 5"/>
          <p:cNvSpPr/>
          <p:nvPr/>
        </p:nvSpPr>
        <p:spPr>
          <a:xfrm>
            <a:off x="6218349" y="1893191"/>
            <a:ext cx="4239298" cy="5409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" name="Retângulo de cantos arredondados 4"/>
          <p:cNvSpPr/>
          <p:nvPr/>
        </p:nvSpPr>
        <p:spPr>
          <a:xfrm>
            <a:off x="2562896" y="1893191"/>
            <a:ext cx="3425781" cy="54091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" name="Retângulo de cantos arredondados 3"/>
          <p:cNvSpPr/>
          <p:nvPr/>
        </p:nvSpPr>
        <p:spPr>
          <a:xfrm>
            <a:off x="180304" y="1893191"/>
            <a:ext cx="2034864" cy="540916"/>
          </a:xfrm>
          <a:prstGeom prst="roundRect">
            <a:avLst>
              <a:gd name="adj" fmla="val 16667"/>
            </a:avLst>
          </a:prstGeom>
          <a:solidFill>
            <a:srgbClr val="C20A85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" name="Título 1"/>
          <p:cNvSpPr txBox="1"/>
          <p:nvPr>
            <p:ph type="title"/>
          </p:nvPr>
        </p:nvSpPr>
        <p:spPr>
          <a:xfrm>
            <a:off x="748047" y="0"/>
            <a:ext cx="10515601" cy="88412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/>
            <a:r>
              <a:t>Gravidez na Adolescência</a:t>
            </a:r>
          </a:p>
        </p:txBody>
      </p:sp>
      <p:sp>
        <p:nvSpPr>
          <p:cNvPr id="160" name="Espaço Reservado para Conteúdo 2"/>
          <p:cNvSpPr txBox="1"/>
          <p:nvPr>
            <p:ph type="body" idx="1"/>
          </p:nvPr>
        </p:nvSpPr>
        <p:spPr>
          <a:xfrm>
            <a:off x="101600" y="769823"/>
            <a:ext cx="12192000" cy="5973879"/>
          </a:xfrm>
          <a:prstGeom prst="rect">
            <a:avLst/>
          </a:prstGeom>
        </p:spPr>
        <p:txBody>
          <a:bodyPr/>
          <a:lstStyle/>
          <a:p>
            <a:pPr/>
            <a:r>
              <a:t> Muitas consequências indesejadas....</a:t>
            </a:r>
          </a:p>
          <a:p>
            <a:pPr marL="0" indent="0">
              <a:buSzTx/>
              <a:buNone/>
            </a:pPr>
            <a:r>
              <a:t> </a:t>
            </a:r>
          </a:p>
          <a:p>
            <a:pPr marL="0" indent="0">
              <a:buSzTx/>
              <a:buNone/>
            </a:pPr>
            <a:r>
              <a:t> Imaturidade        Abandono de estudos      Não desfrutar a adolescência</a:t>
            </a:r>
          </a:p>
          <a:p>
            <a:pPr marL="0" indent="0">
              <a:buSzTx/>
              <a:buNone/>
            </a:pPr>
            <a:r>
              <a:t>      </a:t>
            </a:r>
          </a:p>
          <a:p>
            <a:pPr marL="0" indent="0">
              <a:buSzTx/>
              <a:buNone/>
            </a:pPr>
            <a:r>
              <a:t>         Antecipação de responsabilidades         Sonhos adiados ou não realizados</a:t>
            </a:r>
          </a:p>
        </p:txBody>
      </p:sp>
      <p:pic>
        <p:nvPicPr>
          <p:cNvPr id="161" name="Imagem 8" descr="Imagem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8208" y="3524698"/>
            <a:ext cx="4790943" cy="2495603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CaixaDeTexto 9"/>
          <p:cNvSpPr txBox="1"/>
          <p:nvPr/>
        </p:nvSpPr>
        <p:spPr>
          <a:xfrm>
            <a:off x="793766" y="6132762"/>
            <a:ext cx="10366207" cy="71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>
                <a:solidFill>
                  <a:srgbClr val="C20A85"/>
                </a:solidFill>
              </a:defRPr>
            </a:lvl1pPr>
          </a:lstStyle>
          <a:p>
            <a:pPr/>
            <a:r>
              <a:t>NÃO PULE ETAPAS , TUDO TEM O SEU TEMPO!!!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ítulo 1"/>
          <p:cNvSpPr txBox="1"/>
          <p:nvPr>
            <p:ph type="title"/>
          </p:nvPr>
        </p:nvSpPr>
        <p:spPr>
          <a:xfrm>
            <a:off x="3302938" y="378842"/>
            <a:ext cx="5586122" cy="7939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/>
            <a:r>
              <a:t>Dúvidas frequentes...</a:t>
            </a:r>
          </a:p>
        </p:txBody>
      </p:sp>
      <p:sp>
        <p:nvSpPr>
          <p:cNvPr id="165" name="Espaço Reservado para Conteúdo 2"/>
          <p:cNvSpPr txBox="1"/>
          <p:nvPr>
            <p:ph type="body" idx="1"/>
          </p:nvPr>
        </p:nvSpPr>
        <p:spPr>
          <a:xfrm>
            <a:off x="0" y="793972"/>
            <a:ext cx="12192000" cy="606403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</a:p>
          <a:p>
            <a:pPr marL="0" indent="0">
              <a:buSzTx/>
              <a:buNone/>
            </a:pPr>
            <a:r>
              <a:t>                A primeira vez também pode engravidar?</a:t>
            </a:r>
          </a:p>
          <a:p>
            <a:pPr marL="0" indent="0">
              <a:buSzTx/>
              <a:buNone/>
            </a:pPr>
          </a:p>
          <a:p>
            <a:pPr algn="ctr"/>
          </a:p>
          <a:p>
            <a:pPr marL="0" indent="0" algn="ctr">
              <a:buSzTx/>
              <a:buNone/>
            </a:pPr>
            <a:r>
              <a:t>Posso engravidar mesmo que ejacule fora?</a:t>
            </a:r>
          </a:p>
          <a:p>
            <a:pPr/>
          </a:p>
          <a:p>
            <a:pPr algn="ctr"/>
          </a:p>
          <a:p>
            <a:pPr algn="ctr"/>
            <a:r>
              <a:t>                            Se transar menstruada , posso engravidar?</a:t>
            </a:r>
          </a:p>
        </p:txBody>
      </p:sp>
      <p:pic>
        <p:nvPicPr>
          <p:cNvPr id="16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1993" y="231948"/>
            <a:ext cx="3134600" cy="2411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6211" y="3168294"/>
            <a:ext cx="2209564" cy="331434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etângulo 3"/>
          <p:cNvSpPr/>
          <p:nvPr/>
        </p:nvSpPr>
        <p:spPr>
          <a:xfrm>
            <a:off x="1275005" y="1532585"/>
            <a:ext cx="6181866" cy="940160"/>
          </a:xfrm>
          <a:prstGeom prst="rect">
            <a:avLst/>
          </a:prstGeom>
          <a:ln w="38100">
            <a:solidFill>
              <a:srgbClr val="C20A8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Retângulo 6"/>
          <p:cNvSpPr/>
          <p:nvPr/>
        </p:nvSpPr>
        <p:spPr>
          <a:xfrm>
            <a:off x="2941983" y="3075251"/>
            <a:ext cx="6446718" cy="940160"/>
          </a:xfrm>
          <a:prstGeom prst="rect">
            <a:avLst/>
          </a:prstGeom>
          <a:ln w="38100">
            <a:solidFill>
              <a:srgbClr val="C20A8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0" name="Retângulo 7"/>
          <p:cNvSpPr/>
          <p:nvPr/>
        </p:nvSpPr>
        <p:spPr>
          <a:xfrm>
            <a:off x="4003182" y="4577434"/>
            <a:ext cx="6557493" cy="940160"/>
          </a:xfrm>
          <a:prstGeom prst="rect">
            <a:avLst/>
          </a:prstGeom>
          <a:ln w="38100">
            <a:solidFill>
              <a:srgbClr val="C20A8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ítulo 1"/>
          <p:cNvSpPr txBox="1"/>
          <p:nvPr>
            <p:ph type="title"/>
          </p:nvPr>
        </p:nvSpPr>
        <p:spPr>
          <a:xfrm>
            <a:off x="605306" y="0"/>
            <a:ext cx="10515601" cy="85356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/>
            <a:r>
              <a:t>O que são DST’s?</a:t>
            </a:r>
          </a:p>
        </p:txBody>
      </p:sp>
      <p:sp>
        <p:nvSpPr>
          <p:cNvPr id="173" name="Espaço Reservado para Conteúdo 2"/>
          <p:cNvSpPr txBox="1"/>
          <p:nvPr>
            <p:ph type="body" idx="1"/>
          </p:nvPr>
        </p:nvSpPr>
        <p:spPr>
          <a:xfrm>
            <a:off x="0" y="817048"/>
            <a:ext cx="12192000" cy="6004439"/>
          </a:xfrm>
          <a:prstGeom prst="rect">
            <a:avLst/>
          </a:prstGeom>
        </p:spPr>
        <p:txBody>
          <a:bodyPr/>
          <a:lstStyle/>
          <a:p>
            <a:pPr marL="0" indent="0" algn="ctr" defTabSz="896111">
              <a:lnSpc>
                <a:spcPct val="81000"/>
              </a:lnSpc>
              <a:spcBef>
                <a:spcPts val="900"/>
              </a:spcBef>
              <a:buSzTx/>
              <a:buNone/>
              <a:defRPr b="1" sz="3200">
                <a:solidFill>
                  <a:srgbClr val="FF0000"/>
                </a:solidFill>
              </a:defRPr>
            </a:pPr>
            <a:r>
              <a:t>D</a:t>
            </a:r>
            <a:r>
              <a:rPr>
                <a:solidFill>
                  <a:srgbClr val="000000"/>
                </a:solidFill>
              </a:rPr>
              <a:t>oenças </a:t>
            </a:r>
            <a:r>
              <a:t>S</a:t>
            </a:r>
            <a:r>
              <a:rPr>
                <a:solidFill>
                  <a:srgbClr val="000000"/>
                </a:solidFill>
              </a:rPr>
              <a:t>exualmente </a:t>
            </a:r>
            <a:r>
              <a:t>T</a:t>
            </a:r>
            <a:r>
              <a:rPr>
                <a:solidFill>
                  <a:srgbClr val="000000"/>
                </a:solidFill>
              </a:rPr>
              <a:t>ransmissíveis</a:t>
            </a:r>
            <a:endParaRPr sz="2400"/>
          </a:p>
          <a:p>
            <a:pPr marL="0" indent="0" algn="ctr" defTabSz="896111">
              <a:lnSpc>
                <a:spcPct val="81000"/>
              </a:lnSpc>
              <a:spcBef>
                <a:spcPts val="900"/>
              </a:spcBef>
              <a:buSzTx/>
              <a:buNone/>
              <a:defRPr b="1" sz="3200"/>
            </a:pPr>
            <a:r>
              <a:t> </a:t>
            </a:r>
            <a:endParaRPr sz="2400"/>
          </a:p>
          <a:p>
            <a:pPr marL="224026" indent="-224026" defTabSz="896111">
              <a:lnSpc>
                <a:spcPct val="81000"/>
              </a:lnSpc>
              <a:spcBef>
                <a:spcPts val="900"/>
              </a:spcBef>
              <a:defRPr b="1" sz="2400"/>
            </a:pPr>
            <a:r>
              <a:t>Clamídia </a:t>
            </a:r>
            <a:r>
              <a:rPr b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800"/>
              <a:t>INFERTILIDADE</a:t>
            </a:r>
            <a:endParaRPr sz="3100"/>
          </a:p>
          <a:p>
            <a:pPr marL="224026" indent="-224026" defTabSz="896111">
              <a:lnSpc>
                <a:spcPct val="81000"/>
              </a:lnSpc>
              <a:spcBef>
                <a:spcPts val="900"/>
              </a:spcBef>
              <a:defRPr b="1" sz="2400"/>
            </a:pPr>
            <a:r>
              <a:t>Gonorréia</a:t>
            </a:r>
          </a:p>
          <a:p>
            <a:pPr marL="224026" indent="-224026" defTabSz="896111">
              <a:lnSpc>
                <a:spcPct val="81000"/>
              </a:lnSpc>
              <a:spcBef>
                <a:spcPts val="900"/>
              </a:spcBef>
              <a:defRPr b="1" sz="2400"/>
            </a:pPr>
            <a:r>
              <a:t>Sífilis</a:t>
            </a:r>
          </a:p>
          <a:p>
            <a:pPr marL="224026" indent="-224026" defTabSz="896111">
              <a:lnSpc>
                <a:spcPct val="81000"/>
              </a:lnSpc>
              <a:spcBef>
                <a:spcPts val="900"/>
              </a:spcBef>
              <a:defRPr b="1" sz="2400"/>
            </a:pPr>
            <a:r>
              <a:t>HIV</a:t>
            </a:r>
          </a:p>
          <a:p>
            <a:pPr marL="224026" indent="-224026" defTabSz="896111">
              <a:lnSpc>
                <a:spcPct val="81000"/>
              </a:lnSpc>
              <a:spcBef>
                <a:spcPts val="900"/>
              </a:spcBef>
              <a:defRPr b="1" sz="2400"/>
            </a:pPr>
            <a:r>
              <a:t>Hepatite B e C</a:t>
            </a:r>
          </a:p>
          <a:p>
            <a:pPr marL="224026" indent="-224026" defTabSz="896111">
              <a:lnSpc>
                <a:spcPct val="81000"/>
              </a:lnSpc>
              <a:spcBef>
                <a:spcPts val="900"/>
              </a:spcBef>
              <a:defRPr b="1" sz="2400"/>
            </a:pPr>
            <a:r>
              <a:t>HPV – câncer de colo do útero ou verrugas genitais</a:t>
            </a:r>
          </a:p>
          <a:p>
            <a:pPr marL="224026" indent="-224026" defTabSz="896111">
              <a:lnSpc>
                <a:spcPct val="81000"/>
              </a:lnSpc>
              <a:spcBef>
                <a:spcPts val="900"/>
              </a:spcBef>
              <a:defRPr b="1" sz="2400"/>
            </a:pPr>
            <a:r>
              <a:t>Herpes Genital</a:t>
            </a:r>
          </a:p>
          <a:p>
            <a:pPr marL="224026" indent="-224026" defTabSz="896111">
              <a:lnSpc>
                <a:spcPct val="81000"/>
              </a:lnSpc>
              <a:spcBef>
                <a:spcPts val="900"/>
              </a:spcBef>
              <a:defRPr b="1" sz="2400"/>
            </a:pPr>
            <a:r>
              <a:t>Tricomoníase </a:t>
            </a:r>
          </a:p>
          <a:p>
            <a:pPr marL="224026" indent="-224026" algn="ctr" defTabSz="896111">
              <a:lnSpc>
                <a:spcPct val="81000"/>
              </a:lnSpc>
              <a:spcBef>
                <a:spcPts val="900"/>
              </a:spcBef>
              <a:defRPr b="1" sz="2400"/>
            </a:pPr>
          </a:p>
          <a:p>
            <a:pPr marL="0" indent="0" algn="ctr" defTabSz="896111">
              <a:lnSpc>
                <a:spcPct val="81000"/>
              </a:lnSpc>
              <a:spcBef>
                <a:spcPts val="900"/>
              </a:spcBef>
              <a:buSzTx/>
              <a:buNone/>
              <a:defRPr b="1" sz="2400"/>
            </a:pPr>
            <a:r>
              <a:t>Sexo seguro é sinônimo de camisinha. </a:t>
            </a:r>
          </a:p>
          <a:p>
            <a:pPr marL="0" indent="0" algn="ctr" defTabSz="896111">
              <a:lnSpc>
                <a:spcPct val="81000"/>
              </a:lnSpc>
              <a:spcBef>
                <a:spcPts val="900"/>
              </a:spcBef>
              <a:buSzTx/>
              <a:buNone/>
              <a:defRPr b="1" sz="2400"/>
            </a:pPr>
            <a:r>
              <a:t>Só ela mantém as Doenças Sexualmente Transmissíveis longe de você.</a:t>
            </a:r>
          </a:p>
        </p:txBody>
      </p:sp>
      <p:sp>
        <p:nvSpPr>
          <p:cNvPr id="174" name="Retângulo de cantos arredondados 3"/>
          <p:cNvSpPr/>
          <p:nvPr/>
        </p:nvSpPr>
        <p:spPr>
          <a:xfrm>
            <a:off x="616037" y="5558971"/>
            <a:ext cx="10959924" cy="1095831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3005" y="1981886"/>
            <a:ext cx="4097112" cy="2458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ítulo 1"/>
          <p:cNvSpPr txBox="1"/>
          <p:nvPr>
            <p:ph type="title"/>
          </p:nvPr>
        </p:nvSpPr>
        <p:spPr>
          <a:xfrm>
            <a:off x="0" y="0"/>
            <a:ext cx="10515600" cy="84548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/>
            <a:r>
              <a:t>                Dúvidas Frequentes...</a:t>
            </a:r>
          </a:p>
        </p:txBody>
      </p:sp>
      <p:pic>
        <p:nvPicPr>
          <p:cNvPr id="17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95543" y="3219730"/>
            <a:ext cx="2273227" cy="3409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086" y="158827"/>
            <a:ext cx="3134599" cy="241123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CaixaDeTexto 5"/>
          <p:cNvSpPr txBox="1"/>
          <p:nvPr/>
        </p:nvSpPr>
        <p:spPr>
          <a:xfrm>
            <a:off x="3764341" y="2558582"/>
            <a:ext cx="6028073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/>
            </a:lvl1pPr>
          </a:lstStyle>
          <a:p>
            <a:pPr/>
            <a:r>
              <a:t>Sexo Oral pode causar DSTs?</a:t>
            </a:r>
          </a:p>
        </p:txBody>
      </p:sp>
      <p:sp>
        <p:nvSpPr>
          <p:cNvPr id="181" name="CaixaDeTexto 6"/>
          <p:cNvSpPr txBox="1"/>
          <p:nvPr/>
        </p:nvSpPr>
        <p:spPr>
          <a:xfrm>
            <a:off x="3833948" y="1343676"/>
            <a:ext cx="4799878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/>
            </a:lvl1pPr>
          </a:lstStyle>
          <a:p>
            <a:pPr/>
            <a:r>
              <a:t>Sempre vou ter algum sintoma?</a:t>
            </a:r>
          </a:p>
        </p:txBody>
      </p:sp>
      <p:sp>
        <p:nvSpPr>
          <p:cNvPr id="182" name="CaixaDeTexto 11"/>
          <p:cNvSpPr txBox="1"/>
          <p:nvPr/>
        </p:nvSpPr>
        <p:spPr>
          <a:xfrm>
            <a:off x="1896287" y="3943577"/>
            <a:ext cx="5540109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/>
            </a:lvl1pPr>
          </a:lstStyle>
          <a:p>
            <a:pPr/>
            <a:r>
              <a:t>Todas DSTs tem cura?</a:t>
            </a:r>
          </a:p>
        </p:txBody>
      </p:sp>
      <p:sp>
        <p:nvSpPr>
          <p:cNvPr id="183" name="CaixaDeTexto 12"/>
          <p:cNvSpPr txBox="1"/>
          <p:nvPr/>
        </p:nvSpPr>
        <p:spPr>
          <a:xfrm>
            <a:off x="771434" y="5094513"/>
            <a:ext cx="7789817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/>
            </a:lvl1pPr>
          </a:lstStyle>
          <a:p>
            <a:pPr/>
            <a:r>
              <a:t>Além da camisinha , devo ter mais algum cuidado?</a:t>
            </a:r>
          </a:p>
        </p:txBody>
      </p:sp>
      <p:sp>
        <p:nvSpPr>
          <p:cNvPr id="184" name="Retângulo 13"/>
          <p:cNvSpPr/>
          <p:nvPr/>
        </p:nvSpPr>
        <p:spPr>
          <a:xfrm>
            <a:off x="3585027" y="1092452"/>
            <a:ext cx="5297718" cy="940160"/>
          </a:xfrm>
          <a:prstGeom prst="rect">
            <a:avLst/>
          </a:prstGeom>
          <a:ln w="38100">
            <a:solidFill>
              <a:srgbClr val="C20A8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5" name="Retângulo 14"/>
          <p:cNvSpPr/>
          <p:nvPr/>
        </p:nvSpPr>
        <p:spPr>
          <a:xfrm>
            <a:off x="3504766" y="2422048"/>
            <a:ext cx="5297718" cy="940160"/>
          </a:xfrm>
          <a:prstGeom prst="rect">
            <a:avLst/>
          </a:prstGeom>
          <a:ln w="38100">
            <a:solidFill>
              <a:srgbClr val="C20A8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6" name="Retângulo 15"/>
          <p:cNvSpPr/>
          <p:nvPr/>
        </p:nvSpPr>
        <p:spPr>
          <a:xfrm>
            <a:off x="1509054" y="3771358"/>
            <a:ext cx="3832203" cy="940160"/>
          </a:xfrm>
          <a:prstGeom prst="rect">
            <a:avLst/>
          </a:prstGeom>
          <a:ln w="38100">
            <a:solidFill>
              <a:srgbClr val="C20A8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7" name="Retângulo 16"/>
          <p:cNvSpPr/>
          <p:nvPr/>
        </p:nvSpPr>
        <p:spPr>
          <a:xfrm>
            <a:off x="710767" y="4967792"/>
            <a:ext cx="7896205" cy="940160"/>
          </a:xfrm>
          <a:prstGeom prst="rect">
            <a:avLst/>
          </a:prstGeom>
          <a:ln w="38100">
            <a:solidFill>
              <a:srgbClr val="C20A85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ítulo 1"/>
          <p:cNvSpPr txBox="1"/>
          <p:nvPr>
            <p:ph type="title"/>
          </p:nvPr>
        </p:nvSpPr>
        <p:spPr>
          <a:xfrm>
            <a:off x="406400" y="365125"/>
            <a:ext cx="11596914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C20A85"/>
                </a:solidFill>
              </a:defRPr>
            </a:lvl1pPr>
          </a:lstStyle>
          <a:p>
            <a:pPr/>
            <a:r>
              <a:t>Somente a Camisinha protege contra as DSTs!</a:t>
            </a:r>
          </a:p>
        </p:txBody>
      </p:sp>
      <p:pic>
        <p:nvPicPr>
          <p:cNvPr id="190" name="Espaço Reservado para Conteúdo 3" descr="Espaço Reservado para Conteúdo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7436" y="2134716"/>
            <a:ext cx="4338944" cy="4351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ítulo 1"/>
          <p:cNvSpPr txBox="1"/>
          <p:nvPr>
            <p:ph type="title"/>
          </p:nvPr>
        </p:nvSpPr>
        <p:spPr>
          <a:xfrm>
            <a:off x="781929" y="468156"/>
            <a:ext cx="10181826" cy="832613"/>
          </a:xfrm>
          <a:prstGeom prst="rect">
            <a:avLst/>
          </a:prstGeom>
        </p:spPr>
        <p:txBody>
          <a:bodyPr/>
          <a:lstStyle/>
          <a:p>
            <a:pPr algn="ctr" defTabSz="594359">
              <a:defRPr i="1" sz="2500"/>
            </a:pPr>
            <a:r>
              <a:t>Sexo bom é sexo </a:t>
            </a:r>
            <a:r>
              <a:rPr>
                <a:solidFill>
                  <a:srgbClr val="0070C0"/>
                </a:solidFill>
              </a:rPr>
              <a:t>na hora certa , </a:t>
            </a:r>
            <a:r>
              <a:rPr>
                <a:solidFill>
                  <a:srgbClr val="C20A85"/>
                </a:solidFill>
              </a:rPr>
              <a:t>em segurança </a:t>
            </a:r>
            <a:br>
              <a:rPr>
                <a:solidFill>
                  <a:srgbClr val="C20A85"/>
                </a:solidFill>
              </a:rPr>
            </a:br>
            <a:r>
              <a:rPr>
                <a:solidFill>
                  <a:srgbClr val="00B050"/>
                </a:solidFill>
              </a:rPr>
              <a:t>e com informação!</a:t>
            </a:r>
          </a:p>
        </p:txBody>
      </p:sp>
      <p:sp>
        <p:nvSpPr>
          <p:cNvPr id="193" name="Espaço Reservado para Conteúdo 2"/>
          <p:cNvSpPr txBox="1"/>
          <p:nvPr>
            <p:ph type="body" idx="1"/>
          </p:nvPr>
        </p:nvSpPr>
        <p:spPr>
          <a:xfrm>
            <a:off x="95672" y="1923470"/>
            <a:ext cx="11777013" cy="4782130"/>
          </a:xfrm>
          <a:prstGeom prst="rect">
            <a:avLst/>
          </a:prstGeom>
        </p:spPr>
        <p:txBody>
          <a:bodyPr/>
          <a:lstStyle/>
          <a:p>
            <a:pPr marL="0" indent="0" algn="ctr" defTabSz="905255">
              <a:spcBef>
                <a:spcPts val="900"/>
              </a:spcBef>
              <a:buSzTx/>
              <a:buNone/>
              <a:defRPr sz="2700"/>
            </a:pPr>
            <a:r>
              <a:t> Com a dupla anticoncepcional + preservativo você vai evitar: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2700"/>
            </a:pPr>
            <a:r>
              <a:t>                  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2700"/>
            </a:pPr>
            <a:r>
              <a:t>                                         </a:t>
            </a:r>
            <a:r>
              <a:rPr b="1">
                <a:solidFill>
                  <a:srgbClr val="FF0000"/>
                </a:solidFill>
              </a:rPr>
              <a:t>GRAVIDEZ NÃO PLANEJADA + DST’S</a:t>
            </a:r>
            <a:endParaRPr b="1">
              <a:solidFill>
                <a:srgbClr val="FF0000"/>
              </a:solidFill>
            </a:endParaRPr>
          </a:p>
          <a:p>
            <a:pPr marL="0" indent="0" defTabSz="905255">
              <a:spcBef>
                <a:spcPts val="900"/>
              </a:spcBef>
              <a:buSzTx/>
              <a:buNone/>
              <a:defRPr b="1" sz="2700">
                <a:solidFill>
                  <a:srgbClr val="FF0000"/>
                </a:solidFill>
              </a:defRPr>
            </a:pPr>
          </a:p>
          <a:p>
            <a:pPr marL="0" indent="0" defTabSz="905255">
              <a:spcBef>
                <a:spcPts val="900"/>
              </a:spcBef>
              <a:buSzTx/>
              <a:buNone/>
              <a:defRPr b="1" sz="2700">
                <a:solidFill>
                  <a:srgbClr val="FF0000"/>
                </a:solidFill>
              </a:defRPr>
            </a:pPr>
          </a:p>
          <a:p>
            <a:pPr marL="0" indent="0" defTabSz="905255">
              <a:spcBef>
                <a:spcPts val="900"/>
              </a:spcBef>
              <a:buSzTx/>
              <a:buNone/>
              <a:defRPr b="1" sz="2700">
                <a:solidFill>
                  <a:srgbClr val="FF0000"/>
                </a:solidFill>
              </a:defRPr>
            </a:pPr>
          </a:p>
          <a:p>
            <a:pPr marL="0" indent="0" defTabSz="905255">
              <a:spcBef>
                <a:spcPts val="900"/>
              </a:spcBef>
              <a:buSzTx/>
              <a:buNone/>
              <a:defRPr b="1" sz="2700">
                <a:solidFill>
                  <a:srgbClr val="FF0000"/>
                </a:solidFill>
              </a:defRPr>
            </a:pPr>
          </a:p>
          <a:p>
            <a:pPr marL="0" indent="0" algn="ctr" defTabSz="905255">
              <a:spcBef>
                <a:spcPts val="900"/>
              </a:spcBef>
              <a:buSzTx/>
              <a:buNone/>
              <a:defRPr b="1" sz="3500">
                <a:solidFill>
                  <a:srgbClr val="0070C0"/>
                </a:solidFill>
              </a:defRPr>
            </a:pPr>
            <a:r>
              <a:t>E com isso uma vida mais planejada com mais chance de alcançar todos seus SONHOS!                                        </a:t>
            </a:r>
          </a:p>
        </p:txBody>
      </p:sp>
      <p:sp>
        <p:nvSpPr>
          <p:cNvPr id="194" name="Retângulo de cantos arredondados 3"/>
          <p:cNvSpPr/>
          <p:nvPr/>
        </p:nvSpPr>
        <p:spPr>
          <a:xfrm>
            <a:off x="391886" y="167425"/>
            <a:ext cx="10961914" cy="1455314"/>
          </a:xfrm>
          <a:prstGeom prst="roundRect">
            <a:avLst>
              <a:gd name="adj" fmla="val 16667"/>
            </a:avLst>
          </a:prstGeom>
          <a:ln w="76200">
            <a:solidFill>
              <a:srgbClr val="7030A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9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886" y="3234252"/>
            <a:ext cx="2868573" cy="1899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1717" y="2557669"/>
            <a:ext cx="2444312" cy="2822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ítulo 1"/>
          <p:cNvSpPr txBox="1"/>
          <p:nvPr>
            <p:ph type="title"/>
          </p:nvPr>
        </p:nvSpPr>
        <p:spPr>
          <a:xfrm>
            <a:off x="838200" y="-3"/>
            <a:ext cx="10515600" cy="779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20A85"/>
                </a:solidFill>
              </a:defRPr>
            </a:lvl1pPr>
          </a:lstStyle>
          <a:p>
            <a:pPr/>
            <a:r>
              <a:t>                          Obrigada!</a:t>
            </a:r>
          </a:p>
        </p:txBody>
      </p:sp>
      <p:sp>
        <p:nvSpPr>
          <p:cNvPr id="199" name="Espaço Reservado para Conteúdo 2"/>
          <p:cNvSpPr txBox="1"/>
          <p:nvPr>
            <p:ph type="body" sz="quarter" idx="1"/>
          </p:nvPr>
        </p:nvSpPr>
        <p:spPr>
          <a:xfrm>
            <a:off x="478970" y="5481003"/>
            <a:ext cx="10130974" cy="1376999"/>
          </a:xfrm>
          <a:prstGeom prst="rect">
            <a:avLst/>
          </a:prstGeom>
        </p:spPr>
        <p:txBody>
          <a:bodyPr/>
          <a:lstStyle/>
          <a:p>
            <a:pPr marL="0" indent="0" algn="ctr" defTabSz="896111">
              <a:lnSpc>
                <a:spcPct val="72000"/>
              </a:lnSpc>
              <a:spcBef>
                <a:spcPts val="900"/>
              </a:spcBef>
              <a:buSzTx/>
              <a:buNone/>
              <a:defRPr b="1" sz="3800">
                <a:solidFill>
                  <a:srgbClr val="C20A85"/>
                </a:solidFill>
              </a:defRPr>
            </a:pPr>
            <a:r>
              <a:t>Dra Rita Chapon      </a:t>
            </a:r>
            <a:endParaRPr sz="2200"/>
          </a:p>
          <a:p>
            <a:pPr marL="0" indent="0" algn="ctr" defTabSz="896111">
              <a:lnSpc>
                <a:spcPct val="72000"/>
              </a:lnSpc>
              <a:spcBef>
                <a:spcPts val="900"/>
              </a:spcBef>
              <a:buSzTx/>
              <a:buNone/>
              <a:defRPr b="1" i="1" sz="2200"/>
            </a:pPr>
            <a:r>
              <a:t>Médica Ginecologista do Centro de reprodução Humana Insemine</a:t>
            </a:r>
          </a:p>
          <a:p>
            <a:pPr marL="0" indent="0" algn="ctr" defTabSz="896111">
              <a:lnSpc>
                <a:spcPct val="72000"/>
              </a:lnSpc>
              <a:spcBef>
                <a:spcPts val="900"/>
              </a:spcBef>
              <a:buSzTx/>
              <a:buNone/>
              <a:defRPr b="1" i="1" sz="2200"/>
            </a:pPr>
            <a:r>
              <a:t>rita@insemine.com</a:t>
            </a:r>
            <a:r>
              <a:rPr i="0"/>
              <a:t> </a:t>
            </a:r>
          </a:p>
        </p:txBody>
      </p:sp>
      <p:pic>
        <p:nvPicPr>
          <p:cNvPr id="2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3369" y="1031466"/>
            <a:ext cx="5246917" cy="4197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ítulo 1"/>
          <p:cNvSpPr txBox="1"/>
          <p:nvPr>
            <p:ph type="title"/>
          </p:nvPr>
        </p:nvSpPr>
        <p:spPr>
          <a:xfrm>
            <a:off x="645016" y="699977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070C0"/>
                </a:solidFill>
              </a:defRPr>
            </a:lvl1pPr>
          </a:lstStyle>
          <a:p>
            <a:pPr/>
            <a:r>
              <a:t>O que é um(a) Ginecologista?</a:t>
            </a:r>
          </a:p>
        </p:txBody>
      </p:sp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8540" y="2425207"/>
            <a:ext cx="4075451" cy="4330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ítulo 1"/>
          <p:cNvSpPr txBox="1"/>
          <p:nvPr>
            <p:ph type="title"/>
          </p:nvPr>
        </p:nvSpPr>
        <p:spPr>
          <a:xfrm>
            <a:off x="838200" y="365125"/>
            <a:ext cx="10515600" cy="961399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0070C0"/>
                </a:solidFill>
              </a:defRPr>
            </a:lvl1pPr>
          </a:lstStyle>
          <a:p>
            <a:pPr/>
            <a:r>
              <a:t>Etapas da vida</a:t>
            </a:r>
          </a:p>
        </p:txBody>
      </p:sp>
      <p:pic>
        <p:nvPicPr>
          <p:cNvPr id="10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2591" y="1696834"/>
            <a:ext cx="7229341" cy="506054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aixaDeTexto 5"/>
          <p:cNvSpPr txBox="1"/>
          <p:nvPr/>
        </p:nvSpPr>
        <p:spPr>
          <a:xfrm>
            <a:off x="3419983" y="2721511"/>
            <a:ext cx="2020698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/>
            </a:lvl1pPr>
          </a:lstStyle>
          <a:p>
            <a:pPr/>
            <a:r>
              <a:t>Primeira Menstruação</a:t>
            </a:r>
          </a:p>
        </p:txBody>
      </p:sp>
      <p:sp>
        <p:nvSpPr>
          <p:cNvPr id="107" name="CaixaDeTexto 6"/>
          <p:cNvSpPr txBox="1"/>
          <p:nvPr/>
        </p:nvSpPr>
        <p:spPr>
          <a:xfrm>
            <a:off x="4128322" y="1704869"/>
            <a:ext cx="2716156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/>
            </a:lvl1pPr>
          </a:lstStyle>
          <a:p>
            <a:pPr/>
            <a:r>
              <a:t>Estudos + Contracepção + planejamento familiar</a:t>
            </a:r>
          </a:p>
        </p:txBody>
      </p:sp>
      <p:sp>
        <p:nvSpPr>
          <p:cNvPr id="108" name="CaixaDeTexto 7"/>
          <p:cNvSpPr txBox="1"/>
          <p:nvPr/>
        </p:nvSpPr>
        <p:spPr>
          <a:xfrm>
            <a:off x="6352073" y="2251829"/>
            <a:ext cx="1505544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/>
            </a:lvl1pPr>
          </a:lstStyle>
          <a:p>
            <a:pPr/>
            <a:r>
              <a:t>Gravidez</a:t>
            </a:r>
          </a:p>
        </p:txBody>
      </p:sp>
      <p:sp>
        <p:nvSpPr>
          <p:cNvPr id="109" name="CaixaDeTexto 8"/>
          <p:cNvSpPr txBox="1"/>
          <p:nvPr/>
        </p:nvSpPr>
        <p:spPr>
          <a:xfrm>
            <a:off x="7296526" y="1873481"/>
            <a:ext cx="1505541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/>
            </a:lvl1pPr>
          </a:lstStyle>
          <a:p>
            <a:pPr/>
            <a:r>
              <a:t>Prevenção de doenças </a:t>
            </a:r>
          </a:p>
        </p:txBody>
      </p:sp>
      <p:sp>
        <p:nvSpPr>
          <p:cNvPr id="110" name="CaixaDeTexto 9"/>
          <p:cNvSpPr txBox="1"/>
          <p:nvPr/>
        </p:nvSpPr>
        <p:spPr>
          <a:xfrm>
            <a:off x="8737699" y="2251829"/>
            <a:ext cx="143254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/>
            </a:lvl1pPr>
          </a:lstStyle>
          <a:p>
            <a:pPr/>
            <a:r>
              <a:t>Terceira Idade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ítulo 1"/>
          <p:cNvSpPr txBox="1"/>
          <p:nvPr>
            <p:ph type="title"/>
          </p:nvPr>
        </p:nvSpPr>
        <p:spPr>
          <a:xfrm>
            <a:off x="838200" y="0"/>
            <a:ext cx="10515600" cy="84548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/>
            <a:r>
              <a:t>Mudanças no corpo</a:t>
            </a:r>
          </a:p>
        </p:txBody>
      </p:sp>
      <p:sp>
        <p:nvSpPr>
          <p:cNvPr id="113" name="Espaço Reservado para Conteúdo 2"/>
          <p:cNvSpPr txBox="1"/>
          <p:nvPr>
            <p:ph type="body" sz="half" idx="1"/>
          </p:nvPr>
        </p:nvSpPr>
        <p:spPr>
          <a:xfrm>
            <a:off x="838200" y="1825625"/>
            <a:ext cx="4751231" cy="4351338"/>
          </a:xfrm>
          <a:prstGeom prst="rect">
            <a:avLst/>
          </a:prstGeom>
        </p:spPr>
        <p:txBody>
          <a:bodyPr/>
          <a:lstStyle/>
          <a:p>
            <a:pPr marL="533400" indent="-533400">
              <a:lnSpc>
                <a:spcPct val="64000"/>
              </a:lnSpc>
              <a:defRPr sz="2500"/>
            </a:pPr>
            <a:r>
              <a:t>Os quadris ficam mais largos; </a:t>
            </a:r>
          </a:p>
          <a:p>
            <a:pPr marL="533400" indent="-533400">
              <a:lnSpc>
                <a:spcPct val="64000"/>
              </a:lnSpc>
              <a:defRPr sz="2500"/>
            </a:pPr>
          </a:p>
          <a:p>
            <a:pPr marL="533400" indent="-533400">
              <a:lnSpc>
                <a:spcPct val="64000"/>
              </a:lnSpc>
              <a:defRPr sz="2500"/>
            </a:pPr>
            <a:r>
              <a:t>Surgem pelos pubianos; </a:t>
            </a:r>
          </a:p>
          <a:p>
            <a:pPr marL="533400" indent="-533400">
              <a:lnSpc>
                <a:spcPct val="64000"/>
              </a:lnSpc>
              <a:defRPr sz="2500"/>
            </a:pPr>
          </a:p>
          <a:p>
            <a:pPr marL="533400" indent="-533400">
              <a:lnSpc>
                <a:spcPct val="64000"/>
              </a:lnSpc>
              <a:defRPr sz="2500"/>
            </a:pPr>
            <a:r>
              <a:t>Aparecem pelos nas axilas;</a:t>
            </a:r>
          </a:p>
          <a:p>
            <a:pPr marL="533400" indent="-533400">
              <a:lnSpc>
                <a:spcPct val="64000"/>
              </a:lnSpc>
              <a:buSzTx/>
              <a:buNone/>
              <a:defRPr sz="2500"/>
            </a:pPr>
            <a:r>
              <a:t> </a:t>
            </a:r>
          </a:p>
          <a:p>
            <a:pPr marL="533400" indent="-533400">
              <a:lnSpc>
                <a:spcPct val="64000"/>
              </a:lnSpc>
              <a:defRPr sz="2500"/>
            </a:pPr>
            <a:r>
              <a:t>Os mamilos escurecem; </a:t>
            </a:r>
          </a:p>
          <a:p>
            <a:pPr marL="533400" indent="-533400">
              <a:lnSpc>
                <a:spcPct val="64000"/>
              </a:lnSpc>
              <a:defRPr sz="2500"/>
            </a:pPr>
          </a:p>
          <a:p>
            <a:pPr marL="533400" indent="-533400">
              <a:lnSpc>
                <a:spcPct val="64000"/>
              </a:lnSpc>
              <a:defRPr sz="2500"/>
            </a:pPr>
            <a:r>
              <a:t>A mama aumenta; </a:t>
            </a:r>
          </a:p>
          <a:p>
            <a:pPr marL="0" indent="0">
              <a:lnSpc>
                <a:spcPct val="64000"/>
              </a:lnSpc>
              <a:buSzTx/>
              <a:buNone/>
              <a:defRPr sz="2500"/>
            </a:pPr>
          </a:p>
          <a:p>
            <a:pPr marL="533400" indent="-533400">
              <a:lnSpc>
                <a:spcPct val="64000"/>
              </a:lnSpc>
              <a:defRPr sz="2500"/>
            </a:pPr>
            <a:r>
              <a:t>Ocorre a </a:t>
            </a:r>
            <a:r>
              <a:rPr b="1"/>
              <a:t>menstruação; </a:t>
            </a:r>
          </a:p>
        </p:txBody>
      </p:sp>
      <p:sp>
        <p:nvSpPr>
          <p:cNvPr id="114" name="Espaço Reservado para Conteúdo 2"/>
          <p:cNvSpPr txBox="1"/>
          <p:nvPr/>
        </p:nvSpPr>
        <p:spPr>
          <a:xfrm>
            <a:off x="5943170" y="1825625"/>
            <a:ext cx="5267247" cy="4703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212597" indent="-212597" defTabSz="850391">
              <a:lnSpc>
                <a:spcPct val="64000"/>
              </a:lnSpc>
              <a:spcBef>
                <a:spcPts val="900"/>
              </a:spcBef>
              <a:buSzPct val="100000"/>
              <a:buFont typeface="Arial"/>
              <a:buChar char="•"/>
              <a:defRPr sz="2100"/>
            </a:pPr>
            <a:r>
              <a:t>Ocorrem alterações na voz</a:t>
            </a:r>
          </a:p>
          <a:p>
            <a:pPr marL="212597" indent="-212597" defTabSz="850391">
              <a:lnSpc>
                <a:spcPct val="64000"/>
              </a:lnSpc>
              <a:spcBef>
                <a:spcPts val="900"/>
              </a:spcBef>
              <a:buSzPct val="100000"/>
              <a:buFont typeface="Arial"/>
              <a:buChar char="•"/>
              <a:defRPr sz="2100"/>
            </a:pPr>
          </a:p>
          <a:p>
            <a:pPr marL="212597" indent="-212597" defTabSz="850391">
              <a:lnSpc>
                <a:spcPct val="64000"/>
              </a:lnSpc>
              <a:spcBef>
                <a:spcPts val="900"/>
              </a:spcBef>
              <a:buSzPct val="100000"/>
              <a:buFont typeface="Arial"/>
              <a:buChar char="•"/>
              <a:defRPr sz="2100"/>
            </a:pPr>
            <a:r>
              <a:t>Podem surgir odores diferentes</a:t>
            </a:r>
          </a:p>
          <a:p>
            <a:pPr marL="212597" indent="-212597" defTabSz="850391">
              <a:lnSpc>
                <a:spcPct val="64000"/>
              </a:lnSpc>
              <a:spcBef>
                <a:spcPts val="900"/>
              </a:spcBef>
              <a:buSzPct val="100000"/>
              <a:buFont typeface="Arial"/>
              <a:buChar char="•"/>
              <a:defRPr sz="2100"/>
            </a:pPr>
          </a:p>
          <a:p>
            <a:pPr marL="212597" indent="-212597" defTabSz="850391">
              <a:lnSpc>
                <a:spcPct val="64000"/>
              </a:lnSpc>
              <a:spcBef>
                <a:spcPts val="900"/>
              </a:spcBef>
              <a:buSzPct val="100000"/>
              <a:buFont typeface="Arial"/>
              <a:buChar char="•"/>
              <a:defRPr sz="2100"/>
            </a:pPr>
            <a:r>
              <a:t>Desenvolvem-se os músculos</a:t>
            </a:r>
          </a:p>
          <a:p>
            <a:pPr marL="212597" indent="-212597" defTabSz="850391">
              <a:lnSpc>
                <a:spcPct val="64000"/>
              </a:lnSpc>
              <a:spcBef>
                <a:spcPts val="900"/>
              </a:spcBef>
              <a:buSzPct val="100000"/>
              <a:buFont typeface="Arial"/>
              <a:buChar char="•"/>
              <a:defRPr sz="2100"/>
            </a:pPr>
          </a:p>
          <a:p>
            <a:pPr marL="212597" indent="-212597" defTabSz="850391">
              <a:lnSpc>
                <a:spcPct val="64000"/>
              </a:lnSpc>
              <a:spcBef>
                <a:spcPts val="900"/>
              </a:spcBef>
              <a:buSzPct val="100000"/>
              <a:buFont typeface="Arial"/>
              <a:buChar char="•"/>
              <a:defRPr sz="2100"/>
            </a:pPr>
            <a:r>
              <a:t>Surgem pelos pubianos</a:t>
            </a:r>
          </a:p>
          <a:p>
            <a:pPr marL="212597" indent="-212597" defTabSz="850391">
              <a:lnSpc>
                <a:spcPct val="64000"/>
              </a:lnSpc>
              <a:spcBef>
                <a:spcPts val="900"/>
              </a:spcBef>
              <a:buSzPct val="100000"/>
              <a:buFont typeface="Arial"/>
              <a:buChar char="•"/>
              <a:defRPr sz="2100"/>
            </a:pPr>
          </a:p>
          <a:p>
            <a:pPr marL="212597" indent="-212597" defTabSz="850391">
              <a:lnSpc>
                <a:spcPct val="64000"/>
              </a:lnSpc>
              <a:spcBef>
                <a:spcPts val="900"/>
              </a:spcBef>
              <a:buSzPct val="100000"/>
              <a:buFont typeface="Arial"/>
              <a:buChar char="•"/>
              <a:defRPr sz="2100"/>
            </a:pPr>
            <a:r>
              <a:t>Surgem pelos no rosto</a:t>
            </a:r>
          </a:p>
          <a:p>
            <a:pPr marL="212597" indent="-212597" defTabSz="850391">
              <a:lnSpc>
                <a:spcPct val="64000"/>
              </a:lnSpc>
              <a:spcBef>
                <a:spcPts val="900"/>
              </a:spcBef>
              <a:buSzPct val="100000"/>
              <a:buFont typeface="Arial"/>
              <a:buChar char="•"/>
              <a:defRPr sz="2100"/>
            </a:pPr>
          </a:p>
          <a:p>
            <a:pPr marL="212597" indent="-212597" defTabSz="850391">
              <a:lnSpc>
                <a:spcPct val="64000"/>
              </a:lnSpc>
              <a:spcBef>
                <a:spcPts val="900"/>
              </a:spcBef>
              <a:buSzPct val="100000"/>
              <a:buFont typeface="Arial"/>
              <a:buChar char="•"/>
              <a:defRPr sz="2100"/>
            </a:pPr>
            <a:r>
              <a:t>Aparecimento de acne</a:t>
            </a:r>
          </a:p>
          <a:p>
            <a:pPr marL="212597" indent="-212597" defTabSz="850391">
              <a:lnSpc>
                <a:spcPct val="64000"/>
              </a:lnSpc>
              <a:spcBef>
                <a:spcPts val="900"/>
              </a:spcBef>
              <a:buSzPct val="100000"/>
              <a:buFont typeface="Arial"/>
              <a:buChar char="•"/>
              <a:defRPr sz="2100"/>
            </a:pPr>
          </a:p>
          <a:p>
            <a:pPr marL="212597" indent="-212597" defTabSz="850391">
              <a:lnSpc>
                <a:spcPct val="64000"/>
              </a:lnSpc>
              <a:spcBef>
                <a:spcPts val="900"/>
              </a:spcBef>
              <a:buSzPct val="100000"/>
              <a:buFont typeface="Arial"/>
              <a:buChar char="•"/>
              <a:defRPr sz="2100"/>
            </a:pPr>
            <a:r>
              <a:t>Aumento do pênis e testículos</a:t>
            </a:r>
          </a:p>
        </p:txBody>
      </p:sp>
      <p:sp>
        <p:nvSpPr>
          <p:cNvPr id="115" name="CaixaDeTexto 4"/>
          <p:cNvSpPr txBox="1"/>
          <p:nvPr/>
        </p:nvSpPr>
        <p:spPr>
          <a:xfrm>
            <a:off x="1539668" y="965914"/>
            <a:ext cx="3179798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200">
                <a:solidFill>
                  <a:srgbClr val="FF0000"/>
                </a:solidFill>
              </a:defRPr>
            </a:lvl1pPr>
          </a:lstStyle>
          <a:p>
            <a:pPr/>
            <a:r>
              <a:t>Meninas</a:t>
            </a:r>
          </a:p>
        </p:txBody>
      </p:sp>
      <p:sp>
        <p:nvSpPr>
          <p:cNvPr id="116" name="CaixaDeTexto 5"/>
          <p:cNvSpPr txBox="1"/>
          <p:nvPr/>
        </p:nvSpPr>
        <p:spPr>
          <a:xfrm>
            <a:off x="6141718" y="965914"/>
            <a:ext cx="3179798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200">
                <a:solidFill>
                  <a:srgbClr val="FF0000"/>
                </a:solidFill>
              </a:defRPr>
            </a:lvl1pPr>
          </a:lstStyle>
          <a:p>
            <a:pPr/>
            <a:r>
              <a:t>Meninos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ítulo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0070C0"/>
                </a:solidFill>
              </a:defRPr>
            </a:lvl1pPr>
          </a:lstStyle>
          <a:p>
            <a:pPr/>
            <a:r>
              <a:t>O que é Menstruação?</a:t>
            </a:r>
          </a:p>
        </p:txBody>
      </p:sp>
      <p:pic>
        <p:nvPicPr>
          <p:cNvPr id="11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4574" y="1692493"/>
            <a:ext cx="3644724" cy="4871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ítulo 1"/>
          <p:cNvSpPr txBox="1"/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/>
            <a:r>
              <a:t>Dúvidas frequentes...</a:t>
            </a:r>
          </a:p>
        </p:txBody>
      </p:sp>
      <p:sp>
        <p:nvSpPr>
          <p:cNvPr id="122" name="Espaço Reservado para Conteúdo 2"/>
          <p:cNvSpPr txBox="1"/>
          <p:nvPr>
            <p:ph type="body" idx="1"/>
          </p:nvPr>
        </p:nvSpPr>
        <p:spPr>
          <a:xfrm>
            <a:off x="0" y="1219200"/>
            <a:ext cx="12192000" cy="5638800"/>
          </a:xfrm>
          <a:prstGeom prst="rect">
            <a:avLst/>
          </a:prstGeom>
        </p:spPr>
        <p:txBody>
          <a:bodyPr/>
          <a:lstStyle/>
          <a:p>
            <a:pPr/>
          </a:p>
          <a:p>
            <a:pPr marL="0" indent="0">
              <a:buSzTx/>
              <a:buNone/>
            </a:pPr>
            <a:r>
              <a:t>Com que idade pode acontecer?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                      De quanto em quanto tempo vem a menstruação?</a:t>
            </a:r>
          </a:p>
          <a:p>
            <a:pPr/>
          </a:p>
          <a:p>
            <a:pPr marL="0" indent="0">
              <a:buSzTx/>
              <a:buNone/>
            </a:pPr>
            <a:r>
              <a:t>                                                       É normal ficar mais de um mês sem menstruar?</a:t>
            </a:r>
          </a:p>
          <a:p>
            <a:pPr/>
          </a:p>
          <a:p>
            <a:pPr marL="0" indent="0">
              <a:buSzTx/>
              <a:buNone/>
            </a:pPr>
            <a:r>
              <a:t>              </a:t>
            </a:r>
          </a:p>
          <a:p>
            <a:pPr marL="0" indent="0">
              <a:buSzTx/>
              <a:buNone/>
            </a:pPr>
            <a:r>
              <a:t>                                                            É normal sentir muita cólica?</a:t>
            </a:r>
          </a:p>
        </p:txBody>
      </p:sp>
      <p:pic>
        <p:nvPicPr>
          <p:cNvPr id="123" name="Imagem 4" descr="Imagem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388" y="158751"/>
            <a:ext cx="3735683" cy="1955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603" y="3962400"/>
            <a:ext cx="4076285" cy="27125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7" name="Retângulo de cantos arredondados 5"/>
          <p:cNvGrpSpPr/>
          <p:nvPr/>
        </p:nvGrpSpPr>
        <p:grpSpPr>
          <a:xfrm>
            <a:off x="-2" y="1567259"/>
            <a:ext cx="5036462" cy="871143"/>
            <a:chOff x="0" y="0"/>
            <a:chExt cx="5036461" cy="871142"/>
          </a:xfrm>
        </p:grpSpPr>
        <p:sp>
          <p:nvSpPr>
            <p:cNvPr id="125" name="Retângulo Arredondado"/>
            <p:cNvSpPr/>
            <p:nvPr/>
          </p:nvSpPr>
          <p:spPr>
            <a:xfrm>
              <a:off x="-1" y="0"/>
              <a:ext cx="5036462" cy="871143"/>
            </a:xfrm>
            <a:prstGeom prst="roundRect">
              <a:avLst>
                <a:gd name="adj" fmla="val 16667"/>
              </a:avLst>
            </a:prstGeom>
            <a:noFill/>
            <a:ln w="76200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6" name="c"/>
            <p:cNvSpPr txBox="1"/>
            <p:nvPr/>
          </p:nvSpPr>
          <p:spPr>
            <a:xfrm>
              <a:off x="126344" y="250149"/>
              <a:ext cx="4783772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c</a:t>
              </a:r>
            </a:p>
          </p:txBody>
        </p:sp>
      </p:grpSp>
      <p:grpSp>
        <p:nvGrpSpPr>
          <p:cNvPr id="130" name="Retângulo de cantos arredondados 8"/>
          <p:cNvGrpSpPr/>
          <p:nvPr/>
        </p:nvGrpSpPr>
        <p:grpSpPr>
          <a:xfrm>
            <a:off x="1444172" y="2602508"/>
            <a:ext cx="7932059" cy="871145"/>
            <a:chOff x="0" y="0"/>
            <a:chExt cx="7932058" cy="871144"/>
          </a:xfrm>
        </p:grpSpPr>
        <p:sp>
          <p:nvSpPr>
            <p:cNvPr id="128" name="Retângulo Arredondado"/>
            <p:cNvSpPr/>
            <p:nvPr/>
          </p:nvSpPr>
          <p:spPr>
            <a:xfrm>
              <a:off x="0" y="0"/>
              <a:ext cx="7932059" cy="871145"/>
            </a:xfrm>
            <a:prstGeom prst="roundRect">
              <a:avLst>
                <a:gd name="adj" fmla="val 16667"/>
              </a:avLst>
            </a:prstGeom>
            <a:noFill/>
            <a:ln w="7620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9" name="c"/>
            <p:cNvSpPr txBox="1"/>
            <p:nvPr/>
          </p:nvSpPr>
          <p:spPr>
            <a:xfrm>
              <a:off x="126345" y="250149"/>
              <a:ext cx="7679367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c</a:t>
              </a:r>
            </a:p>
          </p:txBody>
        </p:sp>
      </p:grpSp>
      <p:grpSp>
        <p:nvGrpSpPr>
          <p:cNvPr id="133" name="Retângulo de cantos arredondados 9"/>
          <p:cNvGrpSpPr/>
          <p:nvPr/>
        </p:nvGrpSpPr>
        <p:grpSpPr>
          <a:xfrm>
            <a:off x="4445491" y="3661769"/>
            <a:ext cx="7180457" cy="871145"/>
            <a:chOff x="0" y="0"/>
            <a:chExt cx="7180456" cy="871144"/>
          </a:xfrm>
        </p:grpSpPr>
        <p:sp>
          <p:nvSpPr>
            <p:cNvPr id="131" name="Retângulo Arredondado"/>
            <p:cNvSpPr/>
            <p:nvPr/>
          </p:nvSpPr>
          <p:spPr>
            <a:xfrm>
              <a:off x="0" y="0"/>
              <a:ext cx="7180457" cy="871145"/>
            </a:xfrm>
            <a:prstGeom prst="roundRect">
              <a:avLst>
                <a:gd name="adj" fmla="val 16667"/>
              </a:avLst>
            </a:prstGeom>
            <a:noFill/>
            <a:ln w="76200" cap="flat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2" name="c"/>
            <p:cNvSpPr txBox="1"/>
            <p:nvPr/>
          </p:nvSpPr>
          <p:spPr>
            <a:xfrm>
              <a:off x="126344" y="250149"/>
              <a:ext cx="6927767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c</a:t>
              </a:r>
            </a:p>
          </p:txBody>
        </p:sp>
      </p:grpSp>
      <p:grpSp>
        <p:nvGrpSpPr>
          <p:cNvPr id="136" name="Retângulo de cantos arredondados 10"/>
          <p:cNvGrpSpPr/>
          <p:nvPr/>
        </p:nvGrpSpPr>
        <p:grpSpPr>
          <a:xfrm>
            <a:off x="4596671" y="5074842"/>
            <a:ext cx="4779562" cy="871145"/>
            <a:chOff x="-1" y="0"/>
            <a:chExt cx="4779560" cy="871144"/>
          </a:xfrm>
        </p:grpSpPr>
        <p:sp>
          <p:nvSpPr>
            <p:cNvPr id="134" name="Retângulo Arredondado"/>
            <p:cNvSpPr/>
            <p:nvPr/>
          </p:nvSpPr>
          <p:spPr>
            <a:xfrm>
              <a:off x="-2" y="0"/>
              <a:ext cx="4779562" cy="871145"/>
            </a:xfrm>
            <a:prstGeom prst="roundRect">
              <a:avLst>
                <a:gd name="adj" fmla="val 16667"/>
              </a:avLst>
            </a:prstGeom>
            <a:noFill/>
            <a:ln w="76200" cap="flat">
              <a:solidFill>
                <a:srgbClr val="C20A8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5" name="c"/>
            <p:cNvSpPr txBox="1"/>
            <p:nvPr/>
          </p:nvSpPr>
          <p:spPr>
            <a:xfrm>
              <a:off x="126345" y="250149"/>
              <a:ext cx="4526868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c</a:t>
              </a:r>
            </a:p>
          </p:txBody>
        </p:sp>
      </p:grpSp>
      <p:sp>
        <p:nvSpPr>
          <p:cNvPr id="137" name="CaixaDeTexto 6"/>
          <p:cNvSpPr txBox="1"/>
          <p:nvPr/>
        </p:nvSpPr>
        <p:spPr>
          <a:xfrm>
            <a:off x="500878" y="3962401"/>
            <a:ext cx="3806594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600">
                <a:solidFill>
                  <a:srgbClr val="FF0000"/>
                </a:solidFill>
              </a:defRPr>
            </a:lvl1pPr>
          </a:lstStyle>
          <a:p>
            <a:pPr/>
            <a:r>
              <a:t>Endometriose ???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ítulo 1"/>
          <p:cNvSpPr txBox="1"/>
          <p:nvPr>
            <p:ph type="title"/>
          </p:nvPr>
        </p:nvSpPr>
        <p:spPr>
          <a:xfrm>
            <a:off x="846786" y="249214"/>
            <a:ext cx="10515601" cy="8970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/>
            <a:r>
              <a:t>E a primeira vez???</a:t>
            </a:r>
          </a:p>
        </p:txBody>
      </p:sp>
      <p:sp>
        <p:nvSpPr>
          <p:cNvPr id="140" name="Espaço Reservado para Conteúdo 2"/>
          <p:cNvSpPr txBox="1"/>
          <p:nvPr>
            <p:ph type="body" idx="1"/>
          </p:nvPr>
        </p:nvSpPr>
        <p:spPr>
          <a:xfrm>
            <a:off x="321969" y="1545463"/>
            <a:ext cx="11565234" cy="506139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</a:pPr>
            <a:r>
              <a:t>Quando falar?</a:t>
            </a:r>
          </a:p>
          <a:p>
            <a:pPr>
              <a:lnSpc>
                <a:spcPct val="81000"/>
              </a:lnSpc>
            </a:pPr>
            <a:r>
              <a:t>Com quem falar?</a:t>
            </a:r>
          </a:p>
          <a:p>
            <a:pPr>
              <a:lnSpc>
                <a:spcPct val="81000"/>
              </a:lnSpc>
            </a:pPr>
            <a:r>
              <a:t>Sobre o que falar?</a:t>
            </a:r>
          </a:p>
          <a:p>
            <a:pPr marL="0" indent="0">
              <a:lnSpc>
                <a:spcPct val="81000"/>
              </a:lnSpc>
              <a:buSzTx/>
              <a:buNone/>
            </a:pPr>
          </a:p>
          <a:p>
            <a:pPr>
              <a:lnSpc>
                <a:spcPct val="81000"/>
              </a:lnSpc>
            </a:pPr>
          </a:p>
          <a:p>
            <a:pPr>
              <a:lnSpc>
                <a:spcPct val="81000"/>
              </a:lnSpc>
            </a:pPr>
            <a:r>
              <a:t>SEXO é uma forma muito íntima de namorar, quando estamos preparados traz muito prazer...MAS pode causar gravidez indesejada e doenças muito graves!</a:t>
            </a:r>
          </a:p>
          <a:p>
            <a:pPr marL="0" indent="0" algn="ctr">
              <a:lnSpc>
                <a:spcPct val="81000"/>
              </a:lnSpc>
              <a:buSzTx/>
              <a:buNone/>
            </a:pPr>
          </a:p>
          <a:p>
            <a:pPr marL="0" indent="0" algn="ctr">
              <a:lnSpc>
                <a:spcPct val="81000"/>
              </a:lnSpc>
              <a:buSzTx/>
              <a:buNone/>
              <a:defRPr b="1">
                <a:solidFill>
                  <a:srgbClr val="C20A85"/>
                </a:solidFill>
              </a:defRPr>
            </a:pPr>
            <a:r>
              <a:t>Sexo faz parte da vida de todos , quanto mais informação antes de decidir fazer, melhor será.</a:t>
            </a:r>
          </a:p>
        </p:txBody>
      </p:sp>
      <p:pic>
        <p:nvPicPr>
          <p:cNvPr id="14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8803" y="425740"/>
            <a:ext cx="4552468" cy="2858374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Retângulo de cantos arredondados 3"/>
          <p:cNvSpPr/>
          <p:nvPr/>
        </p:nvSpPr>
        <p:spPr>
          <a:xfrm>
            <a:off x="537027" y="5479143"/>
            <a:ext cx="11164242" cy="1161146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ítulo 1"/>
          <p:cNvSpPr txBox="1"/>
          <p:nvPr>
            <p:ph type="title"/>
          </p:nvPr>
        </p:nvSpPr>
        <p:spPr>
          <a:xfrm>
            <a:off x="735168" y="-1"/>
            <a:ext cx="10515601" cy="90988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/>
            <a:r>
              <a:t>O que é anticoncepcional?</a:t>
            </a:r>
          </a:p>
        </p:txBody>
      </p:sp>
      <p:sp>
        <p:nvSpPr>
          <p:cNvPr id="145" name="Espaço Reservado para Conteúdo 2"/>
          <p:cNvSpPr txBox="1"/>
          <p:nvPr>
            <p:ph type="body" idx="1"/>
          </p:nvPr>
        </p:nvSpPr>
        <p:spPr>
          <a:xfrm>
            <a:off x="0" y="909880"/>
            <a:ext cx="12192000" cy="594812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Quando iniciar?</a:t>
            </a:r>
          </a:p>
          <a:p>
            <a:pPr/>
            <a:r>
              <a:t>Qual escolher?</a:t>
            </a:r>
          </a:p>
          <a:p>
            <a:pPr marL="0" indent="0">
              <a:buSzTx/>
              <a:buNone/>
              <a:defRPr>
                <a:solidFill>
                  <a:srgbClr val="7030A0"/>
                </a:solidFill>
              </a:defRPr>
            </a:pPr>
            <a:r>
              <a:t>         </a:t>
            </a:r>
            <a:r>
              <a:rPr b="1"/>
              <a:t>Pílula                       </a:t>
            </a:r>
            <a:r>
              <a:rPr b="1">
                <a:solidFill>
                  <a:srgbClr val="FF0000"/>
                </a:solidFill>
              </a:rPr>
              <a:t>Injetável</a:t>
            </a:r>
            <a:r>
              <a:rPr b="1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                 </a:t>
            </a:r>
            <a:r>
              <a:rPr b="1">
                <a:solidFill>
                  <a:srgbClr val="00B050"/>
                </a:solidFill>
              </a:rPr>
              <a:t>Implante na pele                    </a:t>
            </a:r>
            <a:r>
              <a:rPr b="1">
                <a:solidFill>
                  <a:srgbClr val="C20A85"/>
                </a:solidFill>
              </a:rPr>
              <a:t>DIU</a:t>
            </a:r>
            <a:endParaRPr b="1">
              <a:solidFill>
                <a:srgbClr val="C20A85"/>
              </a:solidFill>
            </a:endParaRPr>
          </a:p>
          <a:p>
            <a:pPr marL="0" indent="0">
              <a:buSzTx/>
              <a:buNone/>
            </a:pPr>
            <a:r>
              <a:t>        </a:t>
            </a:r>
          </a:p>
          <a:p>
            <a:pPr marL="0" indent="0">
              <a:buSzTx/>
              <a:buNone/>
            </a:pPr>
          </a:p>
          <a:p>
            <a:pPr/>
          </a:p>
          <a:p>
            <a:pPr/>
          </a:p>
          <a:p>
            <a:pPr marL="0" indent="0">
              <a:buSzTx/>
              <a:buNone/>
            </a:pPr>
            <a:r>
              <a:t>           Diário                 Mensal / Trimestral           3 anos                            5 anos</a:t>
            </a:r>
          </a:p>
          <a:p>
            <a:pPr/>
          </a:p>
          <a:p>
            <a:pPr marL="0" indent="0">
              <a:buSzTx/>
              <a:buNone/>
            </a:pPr>
            <a:r>
              <a:t>  </a:t>
            </a:r>
            <a:r>
              <a:rPr b="1">
                <a:solidFill>
                  <a:srgbClr val="FF0000"/>
                </a:solidFill>
              </a:rPr>
              <a:t>Independente do método : Usar CAMISINHA SEMPRE para prevenção de DSTs!</a:t>
            </a:r>
          </a:p>
        </p:txBody>
      </p:sp>
      <p:pic>
        <p:nvPicPr>
          <p:cNvPr id="146" name="Imagem 4" descr="Imagem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040" y="3265799"/>
            <a:ext cx="2619376" cy="1743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m 6" descr="Imagem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65899" y="3265799"/>
            <a:ext cx="2619376" cy="1743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m 7" descr="Imagem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54758" y="3265799"/>
            <a:ext cx="2847977" cy="1600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m 8" descr="Imagem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72216" y="3345843"/>
            <a:ext cx="2682412" cy="1400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Espaço Reservado para Conteúdo 3" descr="Espaço Reservado para Conteúdo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1848" y="2390750"/>
            <a:ext cx="5739528" cy="4351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132" y="196660"/>
            <a:ext cx="5082739" cy="3347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